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Open Sans Hebrew Bold" panose="00000800000000000000"/>
      <p:bold r:id="rId13"/>
    </p:embeddedFont>
    <p:embeddedFont>
      <p:font typeface="Arimo" panose="020B0604020202020204"/>
      <p:regular r:id="rId14"/>
    </p:embeddedFont>
    <p:embeddedFont>
      <p:font typeface="Open Sans" panose="020B0606030504020204"/>
      <p:regular r:id="rId15"/>
    </p:embeddedFont>
    <p:embeddedFont>
      <p:font typeface="Open Sans Light Bold" panose="020B0806030504020204"/>
      <p:bold r:id="rId16"/>
    </p:embeddedFont>
    <p:embeddedFont>
      <p:font typeface="Open Sans Light" panose="020B0306030504020204"/>
      <p:regular r:id="rId17"/>
    </p:embeddedFont>
    <p:embeddedFont>
      <p:font typeface="Arimo Bold" panose="020B0704020202020204"/>
      <p:bold r:id="rId18"/>
    </p:embeddedFont>
    <p:embeddedFont>
      <p:font typeface="Open Sans Bold" panose="020B0806030504020204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Algerian" panose="04020705040A02060702" charset="0"/>
      <p:regular r:id="rId24"/>
    </p:embeddedFont>
    <p:embeddedFont>
      <p:font typeface="Modern No. 20" panose="02070704070505020303" charset="0"/>
      <p:regular r:id="rId25"/>
    </p:embeddedFont>
    <p:embeddedFont>
      <p:font typeface="Arial Black" panose="020B0A04020102020204" charset="0"/>
      <p:bold r:id="rId26"/>
    </p:embeddedFont>
    <p:embeddedFont>
      <p:font typeface="Brush Script MT" panose="03060802040406070304" charset="0"/>
      <p:italic r:id="rId27"/>
    </p:embeddedFont>
    <p:embeddedFont>
      <p:font typeface="Cooper Black" panose="0208090404030B0204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6.fntdata"/><Relationship Id="rId27" Type="http://schemas.openxmlformats.org/officeDocument/2006/relationships/font" Target="fonts/font15.fntdata"/><Relationship Id="rId26" Type="http://schemas.openxmlformats.org/officeDocument/2006/relationships/font" Target="fonts/font14.fntdata"/><Relationship Id="rId25" Type="http://schemas.openxmlformats.org/officeDocument/2006/relationships/font" Target="fonts/font13.fntdata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7.svg"/><Relationship Id="rId7" Type="http://schemas.openxmlformats.org/officeDocument/2006/relationships/image" Target="../media/image10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.svg"/><Relationship Id="rId13" Type="http://schemas.openxmlformats.org/officeDocument/2006/relationships/image" Target="../media/image13.png"/><Relationship Id="rId12" Type="http://schemas.openxmlformats.org/officeDocument/2006/relationships/image" Target="../media/image9.svg"/><Relationship Id="rId11" Type="http://schemas.openxmlformats.org/officeDocument/2006/relationships/image" Target="../media/image12.png"/><Relationship Id="rId10" Type="http://schemas.openxmlformats.org/officeDocument/2006/relationships/image" Target="../media/image8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6.png"/><Relationship Id="rId7" Type="http://schemas.openxmlformats.org/officeDocument/2006/relationships/image" Target="../media/image12.svg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4.png"/><Relationship Id="rId2" Type="http://schemas.openxmlformats.org/officeDocument/2006/relationships/image" Target="../media/image3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6.svg"/><Relationship Id="rId14" Type="http://schemas.openxmlformats.org/officeDocument/2006/relationships/image" Target="../media/image19.png"/><Relationship Id="rId13" Type="http://schemas.openxmlformats.org/officeDocument/2006/relationships/image" Target="../media/image15.svg"/><Relationship Id="rId12" Type="http://schemas.openxmlformats.org/officeDocument/2006/relationships/image" Target="../media/image18.png"/><Relationship Id="rId11" Type="http://schemas.openxmlformats.org/officeDocument/2006/relationships/image" Target="../media/image14.svg"/><Relationship Id="rId10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17.sv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>
          <a:xfrm rot="-10800000">
            <a:off x="13461618" y="3238828"/>
            <a:ext cx="4826375" cy="4826375"/>
            <a:chOff x="0" y="0"/>
            <a:chExt cx="14400530" cy="14400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A0BDFF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-1308735" y="4471670"/>
            <a:ext cx="3728720" cy="12636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0497736" y="0"/>
            <a:ext cx="5897583" cy="8446838"/>
            <a:chOff x="0" y="0"/>
            <a:chExt cx="443357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-41295" r="-41295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681991" y="8521369"/>
            <a:ext cx="3388807" cy="0"/>
          </a:xfrm>
          <a:prstGeom prst="line">
            <a:avLst/>
          </a:prstGeom>
          <a:ln w="742950" cap="rnd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10288905" y="8446770"/>
            <a:ext cx="7999095" cy="1840230"/>
            <a:chOff x="0" y="0"/>
            <a:chExt cx="1913890" cy="18607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860782"/>
            </a:xfrm>
            <a:custGeom>
              <a:avLst/>
              <a:gdLst/>
              <a:ahLst/>
              <a:cxnLst/>
              <a:rect l="l" t="t" r="r" b="b"/>
              <a:pathLst>
                <a:path w="1913890" h="1860782">
                  <a:moveTo>
                    <a:pt x="0" y="0"/>
                  </a:moveTo>
                  <a:lnTo>
                    <a:pt x="1913890" y="0"/>
                  </a:lnTo>
                  <a:lnTo>
                    <a:pt x="1913890" y="1860782"/>
                  </a:lnTo>
                  <a:lnTo>
                    <a:pt x="0" y="1860782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681991" y="3030220"/>
            <a:ext cx="6563004" cy="211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5"/>
              </a:lnSpc>
            </a:pPr>
            <a:r>
              <a:rPr lang="en-US" sz="7300">
                <a:solidFill>
                  <a:srgbClr val="000000"/>
                </a:solidFill>
                <a:latin typeface="Open Sans Hebrew Bold" panose="00000800000000000000"/>
              </a:rPr>
              <a:t>Facial </a:t>
            </a:r>
            <a:endParaRPr lang="en-US" sz="7300">
              <a:solidFill>
                <a:srgbClr val="000000"/>
              </a:solidFill>
              <a:latin typeface="Open Sans Hebrew Bold" panose="00000800000000000000"/>
            </a:endParaRPr>
          </a:p>
          <a:p>
            <a:pPr>
              <a:lnSpc>
                <a:spcPts val="8395"/>
              </a:lnSpc>
            </a:pPr>
            <a:r>
              <a:rPr lang="en-US" sz="7300">
                <a:solidFill>
                  <a:srgbClr val="000000"/>
                </a:solidFill>
                <a:latin typeface="Open Sans Hebrew Bold" panose="00000800000000000000"/>
              </a:rPr>
              <a:t>Recognition</a:t>
            </a:r>
            <a:endParaRPr lang="en-US" sz="7300">
              <a:solidFill>
                <a:srgbClr val="000000"/>
              </a:solidFill>
              <a:latin typeface="Open Sans Hebrew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4556" y="5966976"/>
            <a:ext cx="8083099" cy="373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160" lvl="1" indent="-386080">
              <a:lnSpc>
                <a:spcPts val="5005"/>
              </a:lnSpc>
              <a:buFont typeface="Arial" panose="020B0604020202020204"/>
              <a:buChar char="•"/>
            </a:pPr>
            <a:r>
              <a:rPr lang="en-US" sz="3575">
                <a:solidFill>
                  <a:srgbClr val="000000"/>
                </a:solidFill>
                <a:latin typeface="Arimo" panose="020B0604020202020204"/>
              </a:rPr>
              <a:t>Smart Attendance Tracking.</a:t>
            </a:r>
            <a:endParaRPr lang="en-US" sz="3575">
              <a:solidFill>
                <a:srgbClr val="000000"/>
              </a:solidFill>
              <a:latin typeface="Arimo" panose="020B0604020202020204"/>
            </a:endParaRPr>
          </a:p>
          <a:p>
            <a:pPr marL="772160" lvl="1" indent="-386080">
              <a:lnSpc>
                <a:spcPts val="5005"/>
              </a:lnSpc>
              <a:buFont typeface="Arial" panose="020B0604020202020204"/>
              <a:buChar char="•"/>
            </a:pPr>
            <a:r>
              <a:rPr lang="en-US" sz="3575">
                <a:solidFill>
                  <a:srgbClr val="000000"/>
                </a:solidFill>
                <a:latin typeface="Open Sans" panose="020B0606030504020204"/>
              </a:rPr>
              <a:t>Managing Student records.</a:t>
            </a:r>
            <a:endParaRPr lang="en-US" sz="3575">
              <a:solidFill>
                <a:srgbClr val="000000"/>
              </a:solidFill>
              <a:latin typeface="Open Sans" panose="020B0606030504020204"/>
            </a:endParaRPr>
          </a:p>
          <a:p>
            <a:pPr marL="772160" lvl="1" indent="-386080">
              <a:lnSpc>
                <a:spcPts val="5005"/>
              </a:lnSpc>
              <a:buFont typeface="Arial" panose="020B0604020202020204"/>
              <a:buChar char="•"/>
            </a:pPr>
            <a:r>
              <a:rPr lang="en-US" sz="3575">
                <a:solidFill>
                  <a:srgbClr val="000000"/>
                </a:solidFill>
                <a:latin typeface="Open Sans" panose="020B0606030504020204"/>
              </a:rPr>
              <a:t>Sending e-mails.</a:t>
            </a:r>
            <a:endParaRPr lang="en-US" sz="3575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5005"/>
              </a:lnSpc>
            </a:pPr>
          </a:p>
          <a:p>
            <a:pPr>
              <a:lnSpc>
                <a:spcPts val="5005"/>
              </a:lnSpc>
            </a:pPr>
          </a:p>
          <a:p>
            <a:pPr>
              <a:lnSpc>
                <a:spcPts val="5005"/>
              </a:lnSpc>
            </a:p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5400000">
            <a:off x="7463388" y="0"/>
            <a:ext cx="3034348" cy="3034348"/>
            <a:chOff x="0" y="0"/>
            <a:chExt cx="14400530" cy="144005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A0BD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16395318" y="1727782"/>
            <a:ext cx="1892682" cy="189268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3C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8657574" y="8446838"/>
            <a:ext cx="1840162" cy="184016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1077851"/>
            <a:ext cx="439322" cy="43932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81991" y="1028700"/>
            <a:ext cx="448286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-99">
                <a:solidFill>
                  <a:srgbClr val="F1692E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1692E"/>
              </a:solidFill>
              <a:latin typeface="Open Sans Hebrew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04765" y="8318395"/>
            <a:ext cx="2841659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lgerian" panose="04020705040A02060702" charset="0"/>
                <a:cs typeface="Algerian" panose="04020705040A02060702" charset="0"/>
              </a:rPr>
              <a:t>web-application</a:t>
            </a:r>
            <a:endParaRPr lang="en-US" sz="2400">
              <a:solidFill>
                <a:srgbClr val="FFFFFF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0663555" y="8663940"/>
            <a:ext cx="71672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2"/>
                </a:solidFill>
              </a:rPr>
              <a:t>Name : Anuridhi Chhangani</a:t>
            </a:r>
            <a:endParaRPr lang="en-US" sz="3200" b="1">
              <a:solidFill>
                <a:schemeClr val="bg2"/>
              </a:solidFill>
            </a:endParaRPr>
          </a:p>
          <a:p>
            <a:r>
              <a:rPr lang="en-US" sz="3200" b="1">
                <a:solidFill>
                  <a:schemeClr val="bg2"/>
                </a:solidFill>
              </a:rPr>
              <a:t>E-mail: 20051453@kiit.ac.in</a:t>
            </a:r>
            <a:endParaRPr lang="en-US" sz="3200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-5400000">
            <a:off x="9601151" y="6510792"/>
            <a:ext cx="1840162" cy="184016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3C"/>
            </a:solidFill>
          </p:spPr>
        </p:sp>
      </p:grpSp>
      <p:grpSp>
        <p:nvGrpSpPr>
          <p:cNvPr id="2" name="Group 2"/>
          <p:cNvGrpSpPr/>
          <p:nvPr/>
        </p:nvGrpSpPr>
        <p:grpSpPr>
          <a:xfrm rot="0">
            <a:off x="11506200" y="5067300"/>
            <a:ext cx="6571615" cy="5223510"/>
            <a:chOff x="0" y="0"/>
            <a:chExt cx="894414" cy="6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4414" cy="688977"/>
            </a:xfrm>
            <a:custGeom>
              <a:avLst/>
              <a:gdLst/>
              <a:ahLst/>
              <a:cxnLst/>
              <a:rect l="l" t="t" r="r" b="b"/>
              <a:pathLst>
                <a:path w="894414" h="688977">
                  <a:moveTo>
                    <a:pt x="769954" y="688977"/>
                  </a:moveTo>
                  <a:lnTo>
                    <a:pt x="124460" y="688977"/>
                  </a:lnTo>
                  <a:cubicBezTo>
                    <a:pt x="55880" y="688977"/>
                    <a:pt x="0" y="633097"/>
                    <a:pt x="0" y="5645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9954" y="0"/>
                  </a:lnTo>
                  <a:cubicBezTo>
                    <a:pt x="838534" y="0"/>
                    <a:pt x="894414" y="55880"/>
                    <a:pt x="894414" y="124460"/>
                  </a:cubicBezTo>
                  <a:lnTo>
                    <a:pt x="894414" y="564517"/>
                  </a:lnTo>
                  <a:cubicBezTo>
                    <a:pt x="894414" y="633097"/>
                    <a:pt x="838534" y="688977"/>
                    <a:pt x="769954" y="688977"/>
                  </a:cubicBezTo>
                  <a:close/>
                </a:path>
              </a:pathLst>
            </a:custGeom>
            <a:solidFill>
              <a:srgbClr val="F1692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776431" y="1028700"/>
            <a:ext cx="448286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FFFFFF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FFFFF"/>
              </a:solidFill>
              <a:latin typeface="Open Sans Hebrew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8301"/>
            <a:ext cx="784724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5"/>
              </a:lnSpc>
            </a:pPr>
            <a:r>
              <a:rPr lang="en-US" sz="7500">
                <a:solidFill>
                  <a:srgbClr val="FFFFFF"/>
                </a:solidFill>
                <a:latin typeface="Open Sans Hebrew Bold" panose="00000800000000000000"/>
              </a:rPr>
              <a:t>Attendance</a:t>
            </a:r>
            <a:endParaRPr lang="en-US" sz="7500">
              <a:solidFill>
                <a:srgbClr val="FFFFFF"/>
              </a:solidFill>
              <a:latin typeface="Open Sans Hebrew Bold" panose="00000800000000000000"/>
            </a:endParaRPr>
          </a:p>
          <a:p>
            <a:pPr>
              <a:lnSpc>
                <a:spcPts val="8625"/>
              </a:lnSpc>
            </a:pPr>
            <a:r>
              <a:rPr lang="en-US" sz="7500">
                <a:solidFill>
                  <a:srgbClr val="FFFFFF"/>
                </a:solidFill>
                <a:latin typeface="Open Sans Hebrew Bold" panose="00000800000000000000"/>
              </a:rPr>
              <a:t>tracking</a:t>
            </a:r>
            <a:endParaRPr lang="en-US" sz="7500">
              <a:solidFill>
                <a:srgbClr val="FFFFFF"/>
              </a:solidFill>
              <a:latin typeface="Open Sans Hebrew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850446"/>
            <a:ext cx="7847246" cy="291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0"/>
              </a:lnSpc>
            </a:pPr>
            <a:r>
              <a:rPr lang="en-US" sz="3350">
                <a:solidFill>
                  <a:srgbClr val="FFFFFF"/>
                </a:solidFill>
                <a:latin typeface="Open Sans" panose="020B0606030504020204"/>
              </a:rPr>
              <a:t>Face recognition technology has been helpful in many aspects. Attendance tracking is its most innovative use for easy access of the presence of each individual.</a:t>
            </a:r>
            <a:endParaRPr lang="en-US" sz="3350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1990" y="5329555"/>
            <a:ext cx="5354330" cy="430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"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Making 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attendance noting 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and record managing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easy &amp; handy.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dern No. 20" panose="02070704070505020303" charset="0"/>
                <a:cs typeface="Modern No. 20" panose="02070704070505020303" charset="0"/>
              </a:rPr>
              <a:t>"</a:t>
            </a:r>
            <a:endParaRPr lang="en-US" sz="4000">
              <a:solidFill>
                <a:srgbClr val="FFFFFF"/>
              </a:solidFill>
              <a:latin typeface="Modern No. 20" panose="02070704070505020303" charset="0"/>
              <a:cs typeface="Modern No. 20" panose="02070704070505020303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9524951" y="8267768"/>
            <a:ext cx="1840162" cy="18401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8446838"/>
            <a:ext cx="1840162" cy="184016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028700"/>
            <a:ext cx="3407443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-115">
                <a:solidFill>
                  <a:srgbClr val="FFFFFF"/>
                </a:solidFill>
                <a:latin typeface="Open Sans Hebrew Bold" panose="00000800000000000000"/>
              </a:rPr>
              <a:t>PROBLEM :</a:t>
            </a:r>
            <a:endParaRPr lang="en-US" sz="3500" spc="-115">
              <a:solidFill>
                <a:srgbClr val="FFFFFF"/>
              </a:solidFill>
              <a:latin typeface="Open Sans Hebrew Bold" panose="0000080000000000000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69487" y="1111254"/>
            <a:ext cx="368182" cy="3681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19123" y="374996"/>
            <a:ext cx="5275502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A0BDFF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A0BDFF"/>
              </a:solidFill>
              <a:latin typeface="Open Sans Hebrew Bold" panose="000008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478280"/>
            <a:ext cx="7208244" cy="0"/>
          </a:xfrm>
          <a:prstGeom prst="line">
            <a:avLst/>
          </a:prstGeom>
          <a:ln w="38100" cap="rnd">
            <a:solidFill>
              <a:srgbClr val="FFCC3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76944" y="396645"/>
            <a:ext cx="368182" cy="3681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83217" y="6296203"/>
            <a:ext cx="2989707" cy="258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57353" y="2070985"/>
            <a:ext cx="3041436" cy="25205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54299" y="5825482"/>
            <a:ext cx="3611866" cy="22348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619073">
            <a:off x="3313555" y="3190027"/>
            <a:ext cx="2979661" cy="9013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72623" y="2202982"/>
            <a:ext cx="1826826" cy="21273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323247">
            <a:off x="6835681" y="4911595"/>
            <a:ext cx="2115514" cy="6399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11426">
            <a:off x="3539323" y="7778199"/>
            <a:ext cx="3191659" cy="9654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891392" y="6296203"/>
            <a:ext cx="1813015" cy="223484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576826">
            <a:off x="10436181" y="7044387"/>
            <a:ext cx="3159736" cy="9558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512414">
            <a:off x="11778999" y="2172082"/>
            <a:ext cx="3110466" cy="9409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21549" y="912784"/>
            <a:ext cx="2270597" cy="27030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56858" y="4477603"/>
            <a:ext cx="6302325" cy="146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375" lvl="1" indent="-230505">
              <a:lnSpc>
                <a:spcPts val="2985"/>
              </a:lnSpc>
              <a:buFont typeface="Arial" panose="020B0604020202020204"/>
              <a:buChar char="•"/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log in and view all his/her details.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 marL="460375" lvl="1" indent="-230505">
              <a:lnSpc>
                <a:spcPts val="2985"/>
              </a:lnSpc>
              <a:buFont typeface="Arial" panose="020B0604020202020204"/>
              <a:buChar char="•"/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Drop facial attendance using web-cam.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 marL="460375" lvl="1" indent="-230505">
              <a:lnSpc>
                <a:spcPts val="2985"/>
              </a:lnSpc>
              <a:buFont typeface="Arial" panose="020B0604020202020204"/>
              <a:buChar char="•"/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Edit basic info/details if required.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 marL="460375" lvl="1" indent="-230505">
              <a:lnSpc>
                <a:spcPts val="2985"/>
              </a:lnSpc>
              <a:buFont typeface="Arial" panose="020B0604020202020204"/>
              <a:buChar char="•"/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Couldn't edit/modify attendance.</a:t>
            </a:r>
            <a:r>
              <a:rPr lang="en-US" sz="2130">
                <a:solidFill>
                  <a:srgbClr val="000000"/>
                </a:solidFill>
                <a:latin typeface="Open Sans Light" panose="020B0306030504020204"/>
              </a:rPr>
              <a:t>              </a:t>
            </a:r>
            <a:endParaRPr lang="en-US" sz="2130">
              <a:solidFill>
                <a:srgbClr val="000000"/>
              </a:solidFill>
              <a:latin typeface="Open Sans Light" panose="020B03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18772" y="3653976"/>
            <a:ext cx="6506933" cy="186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5"/>
              </a:lnSpc>
            </a:pPr>
            <a:r>
              <a:rPr lang="en-US" sz="2010">
                <a:solidFill>
                  <a:srgbClr val="000000"/>
                </a:solidFill>
                <a:latin typeface="Open Sans Light Bold" panose="020B0806030504020204"/>
              </a:rPr>
              <a:t>Filters students using a unique id.</a:t>
            </a:r>
            <a:endParaRPr lang="en-US" sz="2010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Access</a:t>
            </a: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 primary student's info.</a:t>
            </a:r>
            <a:endParaRPr lang="en-US" sz="2135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S</a:t>
            </a: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tudent details &amp; attendance access.</a:t>
            </a:r>
            <a:endParaRPr lang="en-US" sz="2135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Print statistical record of attendance.</a:t>
            </a:r>
            <a:endParaRPr lang="en-US" sz="2135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Open Sans Light Bold" panose="020B0806030504020204"/>
              </a:rPr>
              <a:t>Sending Attendance Report via e-mail. </a:t>
            </a:r>
            <a:endParaRPr lang="en-US" sz="2135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556498"/>
            <a:ext cx="7549371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5600">
                <a:solidFill>
                  <a:srgbClr val="000000"/>
                </a:solidFill>
                <a:latin typeface="Open Sans Hebrew Bold" panose="00000800000000000000"/>
              </a:rPr>
              <a:t>Workflow Diagram :</a:t>
            </a:r>
            <a:endParaRPr lang="en-US" sz="5600">
              <a:solidFill>
                <a:srgbClr val="000000"/>
              </a:solidFill>
              <a:latin typeface="Open Sans Hebrew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56858" y="8588195"/>
            <a:ext cx="4346527" cy="189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360" lvl="1" indent="-233680">
              <a:lnSpc>
                <a:spcPts val="3030"/>
              </a:lnSpc>
              <a:buFont typeface="Arial" panose="020B0604020202020204"/>
              <a:buChar char="•"/>
            </a:pPr>
            <a:r>
              <a:rPr lang="en-US" sz="2165">
                <a:solidFill>
                  <a:srgbClr val="000000"/>
                </a:solidFill>
                <a:latin typeface="Open Sans Light Bold" panose="020B0806030504020204"/>
              </a:rPr>
              <a:t>Admin of the site</a:t>
            </a:r>
            <a:endParaRPr lang="en-US" sz="2165">
              <a:solidFill>
                <a:srgbClr val="000000"/>
              </a:solidFill>
              <a:latin typeface="Open Sans Light Bold" panose="020B0806030504020204"/>
            </a:endParaRPr>
          </a:p>
          <a:p>
            <a:pPr marL="467360" lvl="1" indent="-233680">
              <a:lnSpc>
                <a:spcPts val="3030"/>
              </a:lnSpc>
              <a:buFont typeface="Arial" panose="020B0604020202020204"/>
              <a:buChar char="•"/>
            </a:pPr>
            <a:r>
              <a:rPr lang="en-US" sz="2165">
                <a:solidFill>
                  <a:srgbClr val="000000"/>
                </a:solidFill>
                <a:latin typeface="Arimo Bold" panose="020B0704020202020204"/>
              </a:rPr>
              <a:t>DB Admin</a:t>
            </a:r>
            <a:endParaRPr lang="en-US" sz="2165">
              <a:solidFill>
                <a:srgbClr val="000000"/>
              </a:solidFill>
              <a:latin typeface="Arimo Bold" panose="020B0704020202020204"/>
            </a:endParaRPr>
          </a:p>
          <a:p>
            <a:pPr marL="467360" lvl="1" indent="-233680">
              <a:lnSpc>
                <a:spcPts val="3030"/>
              </a:lnSpc>
              <a:buFont typeface="Arial" panose="020B0604020202020204"/>
              <a:buChar char="•"/>
            </a:pPr>
            <a:r>
              <a:rPr lang="en-US" sz="2165">
                <a:solidFill>
                  <a:srgbClr val="000000"/>
                </a:solidFill>
                <a:latin typeface="Arimo Bold" panose="020B0704020202020204"/>
              </a:rPr>
              <a:t>Maintain DB</a:t>
            </a:r>
            <a:endParaRPr lang="en-US" sz="2165">
              <a:solidFill>
                <a:srgbClr val="000000"/>
              </a:solidFill>
              <a:latin typeface="Arimo Bold" panose="020B0704020202020204"/>
            </a:endParaRPr>
          </a:p>
          <a:p>
            <a:pPr marL="467360" lvl="1" indent="-233680">
              <a:lnSpc>
                <a:spcPts val="3030"/>
              </a:lnSpc>
              <a:buFont typeface="Arial" panose="020B0604020202020204"/>
              <a:buChar char="•"/>
            </a:pPr>
            <a:r>
              <a:rPr lang="en-US" sz="2165">
                <a:solidFill>
                  <a:srgbClr val="000000"/>
                </a:solidFill>
                <a:latin typeface="Arimo Bold" panose="020B0704020202020204"/>
              </a:rPr>
              <a:t>Generate necessary reports</a:t>
            </a:r>
            <a:endParaRPr lang="en-US" sz="2165">
              <a:solidFill>
                <a:srgbClr val="000000"/>
              </a:solidFill>
              <a:latin typeface="Arimo Bold" panose="020B0704020202020204"/>
            </a:endParaRPr>
          </a:p>
          <a:p>
            <a:pPr algn="ctr">
              <a:lnSpc>
                <a:spcPts val="3030"/>
              </a:lnSpc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11911131" y="8149316"/>
            <a:ext cx="5814574" cy="186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5">
                <a:solidFill>
                  <a:srgbClr val="000000"/>
                </a:solidFill>
                <a:latin typeface="Open Sans Light Bold" panose="020B0806030504020204"/>
              </a:rPr>
              <a:t>Can add new student details.</a:t>
            </a:r>
            <a:endParaRPr lang="en-US" sz="2115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65"/>
              </a:lnSpc>
            </a:pPr>
            <a:r>
              <a:rPr lang="en-US" sz="2115">
                <a:solidFill>
                  <a:srgbClr val="000000"/>
                </a:solidFill>
                <a:latin typeface="Arimo Bold" panose="020B0704020202020204"/>
              </a:rPr>
              <a:t>Edit student details</a:t>
            </a:r>
            <a:endParaRPr lang="en-US" sz="2115">
              <a:solidFill>
                <a:srgbClr val="000000"/>
              </a:solidFill>
              <a:latin typeface="Arimo Bold" panose="020B0704020202020204"/>
            </a:endParaRPr>
          </a:p>
          <a:p>
            <a:pPr algn="r">
              <a:lnSpc>
                <a:spcPts val="2965"/>
              </a:lnSpc>
            </a:pPr>
            <a:r>
              <a:rPr lang="en-US" sz="2115">
                <a:solidFill>
                  <a:srgbClr val="000000"/>
                </a:solidFill>
                <a:latin typeface="Arimo Bold" panose="020B0704020202020204"/>
              </a:rPr>
              <a:t>Fetch student detail</a:t>
            </a:r>
            <a:endParaRPr lang="en-US" sz="2115">
              <a:solidFill>
                <a:srgbClr val="000000"/>
              </a:solidFill>
              <a:latin typeface="Arimo Bold" panose="020B0704020202020204"/>
            </a:endParaRPr>
          </a:p>
          <a:p>
            <a:pPr algn="r">
              <a:lnSpc>
                <a:spcPts val="2965"/>
              </a:lnSpc>
            </a:pPr>
            <a:r>
              <a:rPr lang="en-US" sz="2115">
                <a:solidFill>
                  <a:srgbClr val="000000"/>
                </a:solidFill>
                <a:latin typeface="Open Sans Light Bold" panose="020B0806030504020204"/>
              </a:rPr>
              <a:t>Print out the attendance record </a:t>
            </a:r>
            <a:endParaRPr lang="en-US" sz="2115">
              <a:solidFill>
                <a:srgbClr val="000000"/>
              </a:solidFill>
              <a:latin typeface="Open Sans Light Bold" panose="020B0806030504020204"/>
            </a:endParaRPr>
          </a:p>
          <a:p>
            <a:pPr algn="r">
              <a:lnSpc>
                <a:spcPts val="2965"/>
              </a:lnSpc>
            </a:pPr>
            <a:r>
              <a:rPr lang="en-US" sz="2115">
                <a:solidFill>
                  <a:srgbClr val="000000"/>
                </a:solidFill>
                <a:latin typeface="Open Sans Light Bold" panose="020B0806030504020204"/>
              </a:rPr>
              <a:t>Send mails to the parents/student account.</a:t>
            </a:r>
            <a:endParaRPr lang="en-US" sz="2115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1" name="TextBox 21"/>
          <p:cNvSpPr txBox="1"/>
          <p:nvPr/>
        </p:nvSpPr>
        <p:spPr>
          <a:xfrm rot="-5465598">
            <a:off x="-373439" y="2840377"/>
            <a:ext cx="2035550" cy="45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15">
                <a:solidFill>
                  <a:srgbClr val="F35224"/>
                </a:solidFill>
                <a:latin typeface="Open Sans Bold" panose="020B0806030504020204"/>
              </a:rPr>
              <a:t>Student</a:t>
            </a:r>
            <a:endParaRPr lang="en-US" sz="2615">
              <a:solidFill>
                <a:srgbClr val="F35224"/>
              </a:solidFill>
              <a:latin typeface="Open Sans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 rot="5400000">
            <a:off x="16735027" y="2218808"/>
            <a:ext cx="1572101" cy="52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5">
                <a:solidFill>
                  <a:srgbClr val="F35224"/>
                </a:solidFill>
                <a:latin typeface="Open Sans Bold" panose="020B0806030504020204"/>
              </a:rPr>
              <a:t>Teacher</a:t>
            </a:r>
            <a:endParaRPr lang="en-US" sz="3065">
              <a:solidFill>
                <a:srgbClr val="F35224"/>
              </a:solidFill>
              <a:latin typeface="Open Sans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02234" y="7360339"/>
            <a:ext cx="1111884" cy="46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680">
                <a:solidFill>
                  <a:srgbClr val="F35224"/>
                </a:solidFill>
                <a:latin typeface="Open Sans Bold" panose="020B0806030504020204"/>
              </a:rPr>
              <a:t>Admin</a:t>
            </a:r>
            <a:endParaRPr lang="en-US" sz="2680">
              <a:solidFill>
                <a:srgbClr val="F35224"/>
              </a:solidFill>
              <a:latin typeface="Open Sans Bold" panose="020B0806030504020204"/>
            </a:endParaRPr>
          </a:p>
        </p:txBody>
      </p:sp>
      <p:sp>
        <p:nvSpPr>
          <p:cNvPr id="24" name="TextBox 24"/>
          <p:cNvSpPr txBox="1"/>
          <p:nvPr/>
        </p:nvSpPr>
        <p:spPr>
          <a:xfrm rot="5400000">
            <a:off x="17141061" y="6595630"/>
            <a:ext cx="1527256" cy="45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15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615">
                <a:solidFill>
                  <a:srgbClr val="F35224"/>
                </a:solidFill>
                <a:latin typeface="Open Sans Bold" panose="020B0806030504020204"/>
              </a:rPr>
              <a:t>Institute</a:t>
            </a:r>
            <a:endParaRPr lang="en-US" sz="2615">
              <a:solidFill>
                <a:srgbClr val="F35224"/>
              </a:solidFill>
              <a:latin typeface="Open Sans Bold" panose="020B0806030504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207375" y="4648835"/>
            <a:ext cx="3217545" cy="42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</a:pPr>
            <a:r>
              <a:rPr lang="en-US" sz="2395">
                <a:solidFill>
                  <a:srgbClr val="000000"/>
                </a:solidFill>
                <a:latin typeface="Open Sans Light Bold" panose="020B0806030504020204"/>
              </a:rPr>
              <a:t>W</a:t>
            </a:r>
            <a:r>
              <a:rPr lang="en-US" sz="2395">
                <a:solidFill>
                  <a:srgbClr val="000000"/>
                </a:solidFill>
                <a:latin typeface="Open Sans Light Bold" panose="020B0806030504020204"/>
              </a:rPr>
              <a:t>eb-Application</a:t>
            </a:r>
            <a:endParaRPr lang="en-US" sz="2395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834417" y="9051486"/>
            <a:ext cx="1487308" cy="40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60">
                <a:solidFill>
                  <a:srgbClr val="000000"/>
                </a:solidFill>
                <a:latin typeface="Open Sans Light" panose="020B0306030504020204"/>
              </a:rPr>
              <a:t> </a:t>
            </a:r>
            <a:r>
              <a:rPr lang="en-US" sz="2360">
                <a:solidFill>
                  <a:srgbClr val="000000"/>
                </a:solidFill>
                <a:latin typeface="Open Sans Light Bold" panose="020B0806030504020204"/>
              </a:rPr>
              <a:t>Database</a:t>
            </a:r>
            <a:endParaRPr lang="en-US" sz="2360">
              <a:solidFill>
                <a:srgbClr val="000000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088809" y="2416008"/>
            <a:ext cx="1889618" cy="1889618"/>
            <a:chOff x="0" y="0"/>
            <a:chExt cx="660400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A0BD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5143500"/>
            <a:ext cx="18288000" cy="5143500"/>
            <a:chOff x="0" y="0"/>
            <a:chExt cx="6186311" cy="1739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739900"/>
            </a:xfrm>
            <a:custGeom>
              <a:avLst/>
              <a:gdLst/>
              <a:ahLst/>
              <a:cxnLst/>
              <a:rect l="l" t="t" r="r" b="b"/>
              <a:pathLst>
                <a:path w="6186311" h="1739900">
                  <a:moveTo>
                    <a:pt x="0" y="0"/>
                  </a:moveTo>
                  <a:lnTo>
                    <a:pt x="6186311" y="0"/>
                  </a:lnTo>
                  <a:lnTo>
                    <a:pt x="6186311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FFCC3C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088809" y="7464095"/>
            <a:ext cx="1889618" cy="1889618"/>
            <a:chOff x="0" y="0"/>
            <a:chExt cx="66040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692E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2616571" y="2416008"/>
            <a:ext cx="1889618" cy="1889618"/>
            <a:chOff x="0" y="0"/>
            <a:chExt cx="66040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A0BD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2616571" y="7464095"/>
            <a:ext cx="1889618" cy="1889618"/>
            <a:chOff x="0" y="0"/>
            <a:chExt cx="660400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692E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5144333" y="2416008"/>
            <a:ext cx="1889618" cy="1889618"/>
            <a:chOff x="0" y="0"/>
            <a:chExt cx="660400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A0BD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5144333" y="7464095"/>
            <a:ext cx="1889618" cy="1889618"/>
            <a:chOff x="0" y="0"/>
            <a:chExt cx="660400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692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983798" y="1028700"/>
            <a:ext cx="5275502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F1692E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1692E"/>
              </a:solidFill>
              <a:latin typeface="Open Sans Hebrew Bold" panose="0000080000000000000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7259300" y="5143500"/>
            <a:ext cx="10287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0" y="-9525"/>
            <a:ext cx="1028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06189" y="1110098"/>
            <a:ext cx="368182" cy="3681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02887" y="2566560"/>
            <a:ext cx="1061463" cy="14969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031994" y="2566560"/>
            <a:ext cx="1058773" cy="149314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260543" y="2530079"/>
            <a:ext cx="1661477" cy="166147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304987" y="7677638"/>
            <a:ext cx="1501959" cy="146253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910210" y="7614969"/>
            <a:ext cx="1302340" cy="164333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2390856"/>
            <a:ext cx="8229600" cy="9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  <a:spcBef>
                <a:spcPct val="0"/>
              </a:spcBef>
            </a:pPr>
            <a:r>
              <a:rPr lang="en-US" sz="6400">
                <a:solidFill>
                  <a:srgbClr val="F1692E"/>
                </a:solidFill>
                <a:latin typeface="Open Sans Hebrew Bold" panose="00000800000000000000"/>
              </a:rPr>
              <a:t>Front-end :</a:t>
            </a:r>
            <a:endParaRPr lang="en-US" sz="6400">
              <a:solidFill>
                <a:srgbClr val="F1692E"/>
              </a:solidFill>
              <a:latin typeface="Open Sans Hebrew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0084" y="6692694"/>
            <a:ext cx="8229600" cy="9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Open Sans Hebrew Bold" panose="00000800000000000000"/>
              </a:rPr>
              <a:t>Back-end :</a:t>
            </a:r>
            <a:endParaRPr lang="en-US" sz="6400">
              <a:solidFill>
                <a:srgbClr val="FFFFFF"/>
              </a:solidFill>
              <a:latin typeface="Open Sans Hebrew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3507251"/>
            <a:ext cx="810119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43434"/>
                </a:solidFill>
                <a:latin typeface="Open Sans" panose="020B0606030504020204"/>
              </a:rPr>
              <a:t> The user-friendly interface for the           students,to login and use.</a:t>
            </a:r>
            <a:endParaRPr lang="en-US" sz="3000">
              <a:solidFill>
                <a:srgbClr val="343434"/>
              </a:solidFill>
              <a:latin typeface="Open Sans" panose="020B0606030504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21034" y="7856454"/>
            <a:ext cx="8229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43434"/>
                </a:solidFill>
                <a:latin typeface="Arimo" panose="020B0604020202020204"/>
              </a:rPr>
              <a:t> Database to store student info &amp; attendance </a:t>
            </a:r>
            <a:endParaRPr lang="en-US" sz="3000">
              <a:solidFill>
                <a:srgbClr val="343434"/>
              </a:solidFill>
              <a:latin typeface="Arimo" panose="020B0604020202020204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43434"/>
                </a:solidFill>
                <a:latin typeface="Open Sans" panose="020B0606030504020204"/>
              </a:rPr>
              <a:t>details</a:t>
            </a:r>
            <a:r>
              <a:rPr lang="en-US" sz="3000">
                <a:solidFill>
                  <a:srgbClr val="343434"/>
                </a:solidFill>
                <a:latin typeface="Arimo" panose="020B0604020202020204"/>
              </a:rPr>
              <a:t>.</a:t>
            </a:r>
            <a:endParaRPr lang="en-US" sz="3000">
              <a:solidFill>
                <a:srgbClr val="343434"/>
              </a:solidFill>
              <a:latin typeface="Arimo" panose="020B0604020202020204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4777430" y="543203"/>
            <a:ext cx="6397625" cy="1601442"/>
            <a:chOff x="-1195952" y="602779"/>
            <a:chExt cx="8530168" cy="2135256"/>
          </a:xfrm>
        </p:grpSpPr>
        <p:sp>
          <p:nvSpPr>
            <p:cNvPr id="30" name="TextBox 30"/>
            <p:cNvSpPr txBox="1"/>
            <p:nvPr/>
          </p:nvSpPr>
          <p:spPr>
            <a:xfrm rot="-422451">
              <a:off x="-1195952" y="602779"/>
              <a:ext cx="8530168" cy="13208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725"/>
                </a:lnSpc>
                <a:spcBef>
                  <a:spcPct val="0"/>
                </a:spcBef>
              </a:pPr>
              <a:r>
                <a:rPr lang="en-US" sz="8585" spc="-729">
                  <a:solidFill>
                    <a:srgbClr val="5CE1E6"/>
                  </a:solidFill>
                  <a:latin typeface="Algerian" panose="04020705040A02060702" charset="0"/>
                  <a:cs typeface="Algerian" panose="04020705040A02060702" charset="0"/>
                </a:rPr>
                <a:t>Technology</a:t>
              </a:r>
              <a:endParaRPr lang="en-US" sz="8585" spc="-729">
                <a:solidFill>
                  <a:srgbClr val="5CE1E6"/>
                </a:solidFill>
                <a:latin typeface="Algerian" panose="04020705040A02060702" charset="0"/>
                <a:cs typeface="Algerian" panose="04020705040A02060702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 rot="-422451">
              <a:off x="371733" y="1328335"/>
              <a:ext cx="6002304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45"/>
                </a:lnSpc>
                <a:spcBef>
                  <a:spcPct val="0"/>
                </a:spcBef>
              </a:pPr>
              <a:r>
                <a:rPr lang="en-US" sz="9160" spc="-778">
                  <a:solidFill>
                    <a:srgbClr val="FFDE59"/>
                  </a:solidFill>
                  <a:latin typeface="Algerian" panose="04020705040A02060702" charset="0"/>
                  <a:cs typeface="Algerian" panose="04020705040A02060702" charset="0"/>
                </a:rPr>
                <a:t>used</a:t>
              </a:r>
              <a:endParaRPr lang="en-US" sz="9160" spc="-778">
                <a:solidFill>
                  <a:srgbClr val="FFDE59"/>
                </a:solidFill>
                <a:latin typeface="Algerian" panose="04020705040A02060702" charset="0"/>
                <a:cs typeface="Algerian" panose="04020705040A02060702" charset="0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218585" y="8283777"/>
            <a:ext cx="3745395" cy="29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570">
                <a:solidFill>
                  <a:srgbClr val="FFFAEF"/>
                </a:solidFill>
                <a:latin typeface="Arial Black" panose="020B0A04020102020204" charset="0"/>
                <a:cs typeface="Arial Black" panose="020B0A04020102020204" charset="0"/>
              </a:rPr>
              <a:t>OPENCV</a:t>
            </a:r>
            <a:endParaRPr lang="en-US" sz="2570">
              <a:solidFill>
                <a:srgbClr val="FFFAEF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58021" y="6217562"/>
            <a:ext cx="8539531" cy="3735285"/>
            <a:chOff x="0" y="0"/>
            <a:chExt cx="3177549" cy="1389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7549" cy="1389895"/>
            </a:xfrm>
            <a:custGeom>
              <a:avLst/>
              <a:gdLst/>
              <a:ahLst/>
              <a:cxnLst/>
              <a:rect l="l" t="t" r="r" b="b"/>
              <a:pathLst>
                <a:path w="3177549" h="1389895">
                  <a:moveTo>
                    <a:pt x="0" y="0"/>
                  </a:moveTo>
                  <a:lnTo>
                    <a:pt x="3177549" y="0"/>
                  </a:lnTo>
                  <a:lnTo>
                    <a:pt x="3177549" y="1389895"/>
                  </a:lnTo>
                  <a:lnTo>
                    <a:pt x="0" y="1389895"/>
                  </a:lnTo>
                  <a:close/>
                </a:path>
              </a:pathLst>
            </a:custGeom>
            <a:solidFill>
              <a:srgbClr val="1D98E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9351044" y="6217562"/>
            <a:ext cx="8555067" cy="3735285"/>
            <a:chOff x="0" y="0"/>
            <a:chExt cx="3183330" cy="13898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83330" cy="1389895"/>
            </a:xfrm>
            <a:custGeom>
              <a:avLst/>
              <a:gdLst/>
              <a:ahLst/>
              <a:cxnLst/>
              <a:rect l="l" t="t" r="r" b="b"/>
              <a:pathLst>
                <a:path w="3183330" h="1389895">
                  <a:moveTo>
                    <a:pt x="0" y="0"/>
                  </a:moveTo>
                  <a:lnTo>
                    <a:pt x="3183330" y="0"/>
                  </a:lnTo>
                  <a:lnTo>
                    <a:pt x="3183330" y="1389895"/>
                  </a:lnTo>
                  <a:lnTo>
                    <a:pt x="0" y="1389895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351044" y="2176645"/>
            <a:ext cx="8555067" cy="3754501"/>
            <a:chOff x="0" y="0"/>
            <a:chExt cx="3183330" cy="1397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330" cy="1397045"/>
            </a:xfrm>
            <a:custGeom>
              <a:avLst/>
              <a:gdLst/>
              <a:ahLst/>
              <a:cxnLst/>
              <a:rect l="l" t="t" r="r" b="b"/>
              <a:pathLst>
                <a:path w="3183330" h="1397045">
                  <a:moveTo>
                    <a:pt x="0" y="0"/>
                  </a:moveTo>
                  <a:lnTo>
                    <a:pt x="3183330" y="0"/>
                  </a:lnTo>
                  <a:lnTo>
                    <a:pt x="3183330" y="1397045"/>
                  </a:lnTo>
                  <a:lnTo>
                    <a:pt x="0" y="1397045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358021" y="2176645"/>
            <a:ext cx="8539531" cy="3754501"/>
            <a:chOff x="0" y="0"/>
            <a:chExt cx="3177549" cy="1397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7549" cy="1397045"/>
            </a:xfrm>
            <a:custGeom>
              <a:avLst/>
              <a:gdLst/>
              <a:ahLst/>
              <a:cxnLst/>
              <a:rect l="l" t="t" r="r" b="b"/>
              <a:pathLst>
                <a:path w="3177549" h="1397045">
                  <a:moveTo>
                    <a:pt x="0" y="0"/>
                  </a:moveTo>
                  <a:lnTo>
                    <a:pt x="3177549" y="0"/>
                  </a:lnTo>
                  <a:lnTo>
                    <a:pt x="3177549" y="1397045"/>
                  </a:lnTo>
                  <a:lnTo>
                    <a:pt x="0" y="139704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112958" y="808899"/>
            <a:ext cx="448286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F1692E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1692E"/>
              </a:solidFill>
              <a:latin typeface="Open Sans Hebrew Bold" panose="0000080000000000000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762444" y="890296"/>
            <a:ext cx="368182" cy="36818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3271884" y="602900"/>
            <a:ext cx="1579934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10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charset="0"/>
                <a:cs typeface="Algerian" panose="04020705040A02060702" charset="0"/>
              </a:rPr>
              <a:t>APPROACH :</a:t>
            </a:r>
            <a:endParaRPr lang="en-US" sz="10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021" y="2313822"/>
            <a:ext cx="20909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Idea :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03656" y="2313822"/>
            <a:ext cx="24699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Front-end :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800" y="6416675"/>
            <a:ext cx="3169285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Back-end :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48781" y="6416921"/>
            <a:ext cx="23797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Database : 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3230668"/>
            <a:ext cx="6424805" cy="210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435">
                <a:solidFill>
                  <a:srgbClr val="000000"/>
                </a:solidFill>
                <a:latin typeface="Open Sans Light Bold" panose="020B0806030504020204"/>
              </a:rPr>
              <a:t>A  student-portal website  for the</a:t>
            </a:r>
            <a:endParaRPr lang="en-US" sz="2435">
              <a:solidFill>
                <a:srgbClr val="000000"/>
              </a:solidFill>
              <a:latin typeface="Open Sans Light Bold" panose="020B0806030504020204"/>
            </a:endParaRPr>
          </a:p>
          <a:p>
            <a:pPr algn="just">
              <a:lnSpc>
                <a:spcPts val="3410"/>
              </a:lnSpc>
            </a:pPr>
            <a:r>
              <a:rPr lang="en-US" sz="2435">
                <a:solidFill>
                  <a:srgbClr val="000000"/>
                </a:solidFill>
                <a:latin typeface="Open Sans Light Bold" panose="020B0806030504020204"/>
              </a:rPr>
              <a:t>students to mark attendance by web-cam, check old records and for the authorities to get statistical record &amp; send report via-mail .</a:t>
            </a:r>
            <a:endParaRPr lang="en-US" sz="2435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97291" y="3230668"/>
            <a:ext cx="6431332" cy="213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5">
                <a:solidFill>
                  <a:srgbClr val="000000"/>
                </a:solidFill>
                <a:latin typeface="Open Sans Light Bold" panose="020B0806030504020204"/>
              </a:rPr>
              <a:t>Login/Register , students can enter student-id and use web-cam to drop  attendance at dashboard , use main details page to view complete records.</a:t>
            </a:r>
            <a:endParaRPr lang="en-US" sz="2455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440"/>
              </a:lnSpc>
            </a:pPr>
            <a:r>
              <a:rPr lang="en-US" sz="2455">
                <a:solidFill>
                  <a:srgbClr val="000000"/>
                </a:solidFill>
                <a:latin typeface="Open Sans Light Bold" panose="020B0806030504020204"/>
              </a:rPr>
              <a:t>Send mail -including report via e-mail.</a:t>
            </a:r>
            <a:endParaRPr lang="en-US" sz="2455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7111611"/>
            <a:ext cx="7199279" cy="260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0">
                <a:solidFill>
                  <a:srgbClr val="000000"/>
                </a:solidFill>
                <a:latin typeface="Open Sans Light Bold" panose="020B0806030504020204"/>
              </a:rPr>
              <a:t> Personal student account details, generating id , current academic session, any current fellowship, grants, internships or trainings they are currently a part of.</a:t>
            </a:r>
            <a:endParaRPr lang="en-US" sz="219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30"/>
              </a:lnSpc>
            </a:pPr>
            <a:r>
              <a:rPr lang="en-US" sz="2090">
                <a:solidFill>
                  <a:srgbClr val="000000"/>
                </a:solidFill>
                <a:latin typeface="Arimo Bold" panose="020B0704020202020204"/>
              </a:rPr>
              <a:t> This helps in keeping track of the students taking admission and leaving college&amp;their attendance.</a:t>
            </a:r>
            <a:endParaRPr lang="en-US" sz="2090">
              <a:solidFill>
                <a:srgbClr val="000000"/>
              </a:solidFill>
              <a:latin typeface="Arimo Bold" panose="020B0704020202020204"/>
            </a:endParaRPr>
          </a:p>
          <a:p>
            <a:pPr>
              <a:lnSpc>
                <a:spcPts val="2790"/>
              </a:lnSpc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9897291" y="7111611"/>
            <a:ext cx="7255245" cy="28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0"/>
              </a:lnSpc>
            </a:pPr>
            <a:r>
              <a:rPr lang="en-US" sz="2075">
                <a:solidFill>
                  <a:srgbClr val="000000"/>
                </a:solidFill>
                <a:latin typeface="Open Sans Light Bold" panose="020B0806030504020204"/>
              </a:rPr>
              <a:t>A student database that will contain students all present and past details,attendance &amp; other informations</a:t>
            </a:r>
            <a:endParaRPr lang="en-US" sz="2075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10"/>
              </a:lnSpc>
            </a:pPr>
            <a:r>
              <a:rPr lang="en-US" sz="2075">
                <a:solidFill>
                  <a:srgbClr val="000000"/>
                </a:solidFill>
                <a:latin typeface="Arimo Bold" panose="020B0704020202020204"/>
              </a:rPr>
              <a:t>We can fetch those details using students' unique id numbers.</a:t>
            </a:r>
            <a:endParaRPr lang="en-US" sz="2075">
              <a:solidFill>
                <a:srgbClr val="000000"/>
              </a:solidFill>
              <a:latin typeface="Arimo Bold" panose="020B0704020202020204"/>
            </a:endParaRPr>
          </a:p>
          <a:p>
            <a:pPr>
              <a:lnSpc>
                <a:spcPts val="2910"/>
              </a:lnSpc>
            </a:pPr>
            <a:r>
              <a:rPr lang="en-US" sz="2075">
                <a:solidFill>
                  <a:srgbClr val="000000"/>
                </a:solidFill>
                <a:latin typeface="Arimo Bold" panose="020B0704020202020204"/>
              </a:rPr>
              <a:t>Data which has privacy concerns won't be shown to unauthorized persons.</a:t>
            </a:r>
            <a:endParaRPr lang="en-US" sz="2075">
              <a:solidFill>
                <a:srgbClr val="000000"/>
              </a:solidFill>
              <a:latin typeface="Arimo Bold" panose="020B0704020202020204"/>
            </a:endParaRPr>
          </a:p>
          <a:p>
            <a:pPr algn="ctr">
              <a:lnSpc>
                <a:spcPts val="277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5143500"/>
            <a:ext cx="9144000" cy="5143500"/>
            <a:chOff x="0" y="0"/>
            <a:chExt cx="3093156" cy="173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1739900"/>
            </a:xfrm>
            <a:custGeom>
              <a:avLst/>
              <a:gdLst/>
              <a:ahLst/>
              <a:cxnLst/>
              <a:rect l="l" t="t" r="r" b="b"/>
              <a:pathLst>
                <a:path w="3093156" h="1739900">
                  <a:moveTo>
                    <a:pt x="0" y="0"/>
                  </a:moveTo>
                  <a:lnTo>
                    <a:pt x="3093156" y="0"/>
                  </a:lnTo>
                  <a:lnTo>
                    <a:pt x="3093156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FFCC3C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9144000" cy="10287000"/>
            <a:chOff x="0" y="0"/>
            <a:chExt cx="3093156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1692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r="46726"/>
          <a:stretch>
            <a:fillRect/>
          </a:stretch>
        </p:blipFill>
        <p:spPr>
          <a:xfrm rot="5400000">
            <a:off x="133779" y="2043523"/>
            <a:ext cx="9325690" cy="71612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319352"/>
            <a:ext cx="7556937" cy="387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3150">
                <a:solidFill>
                  <a:srgbClr val="000000"/>
                </a:solidFill>
                <a:latin typeface="Brush Script MT" panose="03060802040406070304" charset="0"/>
                <a:cs typeface="Brush Script MT" panose="03060802040406070304" charset="0"/>
              </a:rPr>
              <a:t>How </a:t>
            </a:r>
            <a:endParaRPr lang="en-US" sz="13150">
              <a:solidFill>
                <a:srgbClr val="000000"/>
              </a:solidFill>
              <a:latin typeface="Brush Script MT" panose="03060802040406070304" charset="0"/>
              <a:cs typeface="Brush Script MT" panose="03060802040406070304" charset="0"/>
            </a:endParaRPr>
          </a:p>
          <a:p>
            <a:pPr algn="ctr">
              <a:lnSpc>
                <a:spcPts val="15120"/>
              </a:lnSpc>
            </a:pPr>
            <a:r>
              <a:rPr lang="en-US" sz="13150">
                <a:solidFill>
                  <a:srgbClr val="000000"/>
                </a:solidFill>
                <a:latin typeface="Brush Script MT" panose="03060802040406070304" charset="0"/>
                <a:cs typeface="Brush Script MT" panose="03060802040406070304" charset="0"/>
              </a:rPr>
              <a:t>Effective</a:t>
            </a:r>
            <a:endParaRPr lang="en-US" sz="13150">
              <a:solidFill>
                <a:srgbClr val="000000"/>
              </a:solidFill>
              <a:latin typeface="Brush Script MT" panose="03060802040406070304" charset="0"/>
              <a:cs typeface="Brush Script MT" panose="030608020404060703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93212" y="327639"/>
            <a:ext cx="448286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F1692E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1692E"/>
              </a:solidFill>
              <a:latin typeface="Open Sans Hebrew Bold" panose="0000080000000000000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72284" y="409036"/>
            <a:ext cx="368182" cy="36818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457984" y="1462650"/>
            <a:ext cx="8621196" cy="358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Open Sans Light Bold" panose="020B0806030504020204"/>
              </a:rPr>
              <a:t>Facial-Attendance portal would simplify management, categorisation and updating of student records &amp; data. Owing to my unique student id convention we may easily filter out students graduating from a particular batch, belonging to a particular institution or even studying in the same branch. </a:t>
            </a:r>
            <a:endParaRPr lang="en-US" sz="255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57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9354481" y="5720472"/>
            <a:ext cx="8077464" cy="376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065">
                <a:solidFill>
                  <a:srgbClr val="000000"/>
                </a:solidFill>
                <a:latin typeface="Open Sans Light Bold" panose="020B0806030504020204"/>
              </a:rPr>
              <a:t>The website is fully responsive and works across all devices. Since college administration will be responsible for creation of accounts, the platform would be accessible to all students enrolled &amp; teachers under the University.</a:t>
            </a:r>
            <a:endParaRPr lang="en-US" sz="3065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429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zgif.com-gif-mak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5" y="0"/>
            <a:ext cx="18262600" cy="10332720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0" y="2491105"/>
            <a:ext cx="7795895" cy="7795895"/>
            <a:chOff x="0" y="0"/>
            <a:chExt cx="14400530" cy="14400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1692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45942" y="4263638"/>
            <a:ext cx="448286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 spc="-99">
                <a:solidFill>
                  <a:srgbClr val="FFFAEF"/>
                </a:solidFill>
                <a:latin typeface="Open Sans Hebrew Bold" panose="00000800000000000000"/>
              </a:rPr>
              <a:t>Engage-2022</a:t>
            </a:r>
            <a:endParaRPr lang="en-US" sz="3000" spc="-99">
              <a:solidFill>
                <a:srgbClr val="FFFAEF"/>
              </a:solidFill>
              <a:latin typeface="Open Sans Hebrew Bold" panose="0000080000000000000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19194" y="4345036"/>
            <a:ext cx="368182" cy="36818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1253972" y="6001598"/>
            <a:ext cx="5640070" cy="2480513"/>
            <a:chOff x="0" y="285750"/>
            <a:chExt cx="7520094" cy="3307351"/>
          </a:xfrm>
        </p:grpSpPr>
        <p:sp>
          <p:nvSpPr>
            <p:cNvPr id="7" name="TextBox 7"/>
            <p:cNvSpPr txBox="1"/>
            <p:nvPr/>
          </p:nvSpPr>
          <p:spPr>
            <a:xfrm>
              <a:off x="0" y="2000521"/>
              <a:ext cx="6664571" cy="1592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15"/>
                </a:lnSpc>
                <a:spcBef>
                  <a:spcPct val="0"/>
                </a:spcBef>
              </a:pPr>
              <a:r>
                <a:rPr lang="en-US" sz="10350">
                  <a:solidFill>
                    <a:srgbClr val="FF66C4"/>
                  </a:solidFill>
                  <a:latin typeface="Cooper Black" panose="0208090404030B020404" charset="0"/>
                  <a:cs typeface="Cooper Black" panose="0208090404030B020404" charset="0"/>
                </a:rPr>
                <a:t>YOU!!</a:t>
              </a:r>
              <a:endParaRPr lang="en-US" sz="10350">
                <a:solidFill>
                  <a:srgbClr val="FF66C4"/>
                </a:solidFill>
                <a:latin typeface="Cooper Black" panose="0208090404030B020404" charset="0"/>
                <a:cs typeface="Cooper Black" panose="0208090404030B0204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0"/>
              <a:ext cx="7520094" cy="159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315"/>
                </a:lnSpc>
                <a:spcBef>
                  <a:spcPct val="0"/>
                </a:spcBef>
              </a:pPr>
              <a:r>
                <a:rPr lang="en-US" sz="10350">
                  <a:solidFill>
                    <a:srgbClr val="B2EDEF"/>
                  </a:solidFill>
                  <a:latin typeface="Cooper Black" panose="0208090404030B020404" charset="0"/>
                  <a:cs typeface="Cooper Black" panose="0208090404030B020404" charset="0"/>
                </a:rPr>
                <a:t>THANK</a:t>
              </a:r>
              <a:endParaRPr lang="en-US" sz="10350">
                <a:solidFill>
                  <a:srgbClr val="B2EDEF"/>
                </a:solidFill>
                <a:latin typeface="Cooper Black" panose="0208090404030B020404" charset="0"/>
                <a:cs typeface="Cooper Black" panose="0208090404030B0204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2693</Words>
  <Application>WPS Presentation</Application>
  <PresentationFormat>On-screen Show (4:3)</PresentationFormat>
  <Paragraphs>133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7" baseType="lpstr">
      <vt:lpstr>Arial</vt:lpstr>
      <vt:lpstr>SimSun</vt:lpstr>
      <vt:lpstr>Wingdings</vt:lpstr>
      <vt:lpstr>Open Sans Hebrew Bold</vt:lpstr>
      <vt:lpstr>Arial</vt:lpstr>
      <vt:lpstr>Arimo</vt:lpstr>
      <vt:lpstr>Open Sans</vt:lpstr>
      <vt:lpstr>Open Sauce SemiBold</vt:lpstr>
      <vt:lpstr>AMGDT</vt:lpstr>
      <vt:lpstr>Open Sans Light Bold</vt:lpstr>
      <vt:lpstr>Open Sans Light</vt:lpstr>
      <vt:lpstr>Arimo Bold</vt:lpstr>
      <vt:lpstr>Open Sans Bold</vt:lpstr>
      <vt:lpstr>Carlsons Script</vt:lpstr>
      <vt:lpstr>CS Gordon Serif</vt:lpstr>
      <vt:lpstr>Neue Einstellung Bold</vt:lpstr>
      <vt:lpstr>Hit and Run</vt:lpstr>
      <vt:lpstr>Calibri</vt:lpstr>
      <vt:lpstr>Microsoft YaHei</vt:lpstr>
      <vt:lpstr>Arial Unicode MS</vt:lpstr>
      <vt:lpstr>Algerian</vt:lpstr>
      <vt:lpstr>Modern No. 20</vt:lpstr>
      <vt:lpstr>Agency FB</vt:lpstr>
      <vt:lpstr>Arial Black</vt:lpstr>
      <vt:lpstr>Bernard MT Condensed</vt:lpstr>
      <vt:lpstr>Blackadder ITC</vt:lpstr>
      <vt:lpstr>Brush Script MT</vt:lpstr>
      <vt:lpstr>Cooper Black</vt:lpstr>
      <vt:lpstr>Eras Bold ITC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</dc:title>
  <dc:creator/>
  <cp:lastModifiedBy>KIIT</cp:lastModifiedBy>
  <cp:revision>3</cp:revision>
  <dcterms:created xsi:type="dcterms:W3CDTF">2006-08-16T00:00:00Z</dcterms:created>
  <dcterms:modified xsi:type="dcterms:W3CDTF">2022-05-26T18:03:47Z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1024191CD920458F91DFE1FA05062E31</vt:lpwstr>
  </property>
  <property fmtid="{D5CDD505-2E9C-101B-9397-08002B2CF9AE}" pid="3" name="KSOProductBuildVer">
    <vt:lpwstr>1033-11.2.0.11130</vt:lpwstr>
  </property>
</Properties>
</file>